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Playfair Displ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Average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7195FA-16DC-4F1E-B511-FF130F43313C}">
  <a:tblStyle styleId="{B77195FA-16DC-4F1E-B511-FF130F4331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italic.fntdata"/><Relationship Id="rId20" Type="http://schemas.openxmlformats.org/officeDocument/2006/relationships/slide" Target="slides/slide14.xml"/><Relationship Id="rId42" Type="http://schemas.openxmlformats.org/officeDocument/2006/relationships/font" Target="fonts/Lato-regular.fntdata"/><Relationship Id="rId41" Type="http://schemas.openxmlformats.org/officeDocument/2006/relationships/font" Target="fonts/PlayfairDisplay-boldItalic.fntdata"/><Relationship Id="rId22" Type="http://schemas.openxmlformats.org/officeDocument/2006/relationships/slide" Target="slides/slide16.xml"/><Relationship Id="rId44" Type="http://schemas.openxmlformats.org/officeDocument/2006/relationships/font" Target="fonts/Lato-italic.fntdata"/><Relationship Id="rId21" Type="http://schemas.openxmlformats.org/officeDocument/2006/relationships/slide" Target="slides/slide15.xml"/><Relationship Id="rId43" Type="http://schemas.openxmlformats.org/officeDocument/2006/relationships/font" Target="fonts/Lato-bold.fntdata"/><Relationship Id="rId24" Type="http://schemas.openxmlformats.org/officeDocument/2006/relationships/slide" Target="slides/slide18.xml"/><Relationship Id="rId46" Type="http://schemas.openxmlformats.org/officeDocument/2006/relationships/font" Target="fonts/Average-regular.fntdata"/><Relationship Id="rId23" Type="http://schemas.openxmlformats.org/officeDocument/2006/relationships/slide" Target="slides/slide17.xml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39" Type="http://schemas.openxmlformats.org/officeDocument/2006/relationships/font" Target="fonts/PlayfairDisplay-bold.fntdata"/><Relationship Id="rId16" Type="http://schemas.openxmlformats.org/officeDocument/2006/relationships/slide" Target="slides/slide10.xml"/><Relationship Id="rId38" Type="http://schemas.openxmlformats.org/officeDocument/2006/relationships/font" Target="fonts/PlayfairDisplay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7d93bf07d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7d93bf07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presatioation is much better than ours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7d93bf07d_1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7d93bf07d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7d93bf07d_1_2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7d93bf07d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7d93bf07d_1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7d93bf07d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812851735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8128517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3C3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3C3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3C3B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7d93bf07d_1_3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7d93bf07d_1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812851735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81285173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812851735_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812851735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7d93bf07d_1_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7d93bf07d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7d93bf07d_1_3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7d93bf07d_1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812851735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812851735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7d93bf07d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7d93bf07d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7d93bf07d_1_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7d93bf07d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7d93bf07d_1_3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7d93bf07d_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7d93bf07d_1_3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7d93bf07d_1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7d93bf07d_1_1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7d93bf07d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7d93bf07d_1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7d93bf07d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7d93bf07d_1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7d93bf07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7d93bf07d_1_3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7d93bf07d_1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7d93bf07d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7d93bf07d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8128458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8128458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81284581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81284581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300" y="1485000"/>
            <a:ext cx="2951400" cy="5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00"/>
              <a:t>BA810 Team 2</a:t>
            </a:r>
            <a:r>
              <a:rPr lang="en" sz="2580"/>
              <a:t> </a:t>
            </a:r>
            <a:endParaRPr sz="258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8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149" y="2936125"/>
            <a:ext cx="1179456" cy="10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3168450" y="1761975"/>
            <a:ext cx="28071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258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Predicting Airbnb Listing Prices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Forward and Backward Selection</a:t>
            </a:r>
            <a:endParaRPr i="1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&amp; Backward Selection</a:t>
            </a:r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175" y="0"/>
            <a:ext cx="1000825" cy="3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600" y="3181200"/>
            <a:ext cx="33813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6600" y="1449225"/>
            <a:ext cx="3286125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>
            <p:ph idx="4294967295" type="body"/>
          </p:nvPr>
        </p:nvSpPr>
        <p:spPr>
          <a:xfrm>
            <a:off x="311700" y="1391375"/>
            <a:ext cx="3217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Caret package: train()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of cross validation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 model: using all predictors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MSE test = </a:t>
            </a:r>
            <a:r>
              <a:rPr b="1" lang="en"/>
              <a:t>0.21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&amp; Lasso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</a:t>
            </a:r>
            <a:r>
              <a:rPr lang="en"/>
              <a:t>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175" y="0"/>
            <a:ext cx="1000825" cy="3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>
            <p:ph idx="4294967295" type="body"/>
          </p:nvPr>
        </p:nvSpPr>
        <p:spPr>
          <a:xfrm>
            <a:off x="311700" y="1384575"/>
            <a:ext cx="3026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mse.test.lasso: </a:t>
            </a:r>
            <a:r>
              <a:rPr b="1" lang="en"/>
              <a:t>0.2107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 λ: </a:t>
            </a:r>
            <a:r>
              <a:rPr b="1" lang="en"/>
              <a:t>0.0006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Lowest mse due to variable selection (reduced 64 coefficients)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cv.glmnet selects min λ value for lowest mse</a:t>
            </a:r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2400" y="882225"/>
            <a:ext cx="5371175" cy="33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175" y="0"/>
            <a:ext cx="1000825" cy="3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 rot="-5400000">
            <a:off x="3594550" y="2674925"/>
            <a:ext cx="135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Log  Price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4456600" y="10181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Chart Title</a:t>
            </a:r>
            <a:endParaRPr sz="1600"/>
          </a:p>
        </p:txBody>
      </p:sp>
      <p:sp>
        <p:nvSpPr>
          <p:cNvPr id="196" name="Google Shape;196;p26"/>
          <p:cNvSpPr txBox="1"/>
          <p:nvPr>
            <p:ph idx="4294967295" type="body"/>
          </p:nvPr>
        </p:nvSpPr>
        <p:spPr>
          <a:xfrm>
            <a:off x="311700" y="1391375"/>
            <a:ext cx="3217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mse.test.ridge: </a:t>
            </a:r>
            <a:r>
              <a:rPr b="1" lang="en"/>
              <a:t>0.2116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 λ: </a:t>
            </a:r>
            <a:r>
              <a:rPr b="1" lang="en"/>
              <a:t>0.04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does not have many powerful predictors</a:t>
            </a: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9907" y="1017725"/>
            <a:ext cx="4872767" cy="30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Net</a:t>
            </a:r>
            <a:r>
              <a:rPr lang="en"/>
              <a:t>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175" y="0"/>
            <a:ext cx="1000825" cy="3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 txBox="1"/>
          <p:nvPr>
            <p:ph idx="4294967295" type="body"/>
          </p:nvPr>
        </p:nvSpPr>
        <p:spPr>
          <a:xfrm>
            <a:off x="311700" y="1391375"/>
            <a:ext cx="3086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mse.test.elastic: </a:t>
            </a:r>
            <a:r>
              <a:rPr b="1" lang="en"/>
              <a:t>0.2111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 λ: </a:t>
            </a:r>
            <a:r>
              <a:rPr b="1" lang="en"/>
              <a:t>0.0007</a:t>
            </a:r>
            <a:endParaRPr b="1"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825" y="1090175"/>
            <a:ext cx="5246395" cy="32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900" y="985550"/>
            <a:ext cx="66675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3175" y="0"/>
            <a:ext cx="1000825" cy="3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 Trees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Generalized Boosted Regression Modeling</a:t>
            </a:r>
            <a:endParaRPr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175" y="0"/>
            <a:ext cx="1000825" cy="3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/>
          <p:nvPr/>
        </p:nvSpPr>
        <p:spPr>
          <a:xfrm>
            <a:off x="4456600" y="10181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Chart Title</a:t>
            </a:r>
            <a:endParaRPr sz="1600"/>
          </a:p>
        </p:txBody>
      </p:sp>
      <p:sp>
        <p:nvSpPr>
          <p:cNvPr id="225" name="Google Shape;225;p30"/>
          <p:cNvSpPr txBox="1"/>
          <p:nvPr>
            <p:ph idx="4294967295" type="body"/>
          </p:nvPr>
        </p:nvSpPr>
        <p:spPr>
          <a:xfrm>
            <a:off x="503375" y="1663799"/>
            <a:ext cx="3469200" cy="20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Variable- Date can’t include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Sample size = 5000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</a:t>
            </a:r>
            <a:r>
              <a:rPr lang="en"/>
              <a:t> _ tree = 1000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Shrinkage</a:t>
            </a:r>
            <a:r>
              <a:rPr lang="en"/>
              <a:t> = 0.01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Running time = 5 mins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 = "cv"</a:t>
            </a:r>
            <a:endParaRPr b="1"/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525" y="1090177"/>
            <a:ext cx="4650075" cy="313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/>
        </p:nvSpPr>
        <p:spPr>
          <a:xfrm>
            <a:off x="6462425" y="3561275"/>
            <a:ext cx="56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467</a:t>
            </a:r>
            <a:endParaRPr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8" name="Google Shape;228;p30"/>
          <p:cNvCxnSpPr/>
          <p:nvPr/>
        </p:nvCxnSpPr>
        <p:spPr>
          <a:xfrm>
            <a:off x="6668825" y="3376975"/>
            <a:ext cx="21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30"/>
          <p:cNvCxnSpPr/>
          <p:nvPr/>
        </p:nvCxnSpPr>
        <p:spPr>
          <a:xfrm rot="10800000">
            <a:off x="6172150" y="2603550"/>
            <a:ext cx="504600" cy="42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30"/>
          <p:cNvCxnSpPr>
            <a:endCxn id="231" idx="1"/>
          </p:cNvCxnSpPr>
          <p:nvPr/>
        </p:nvCxnSpPr>
        <p:spPr>
          <a:xfrm flipH="1" rot="10800000">
            <a:off x="6668900" y="3194100"/>
            <a:ext cx="305700" cy="11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30"/>
          <p:cNvSpPr txBox="1"/>
          <p:nvPr/>
        </p:nvSpPr>
        <p:spPr>
          <a:xfrm>
            <a:off x="5449275" y="2296038"/>
            <a:ext cx="130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MSE_test = 0.2110</a:t>
            </a:r>
            <a:endParaRPr b="1" sz="6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6974600" y="3024750"/>
            <a:ext cx="157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MSE_train = 0.1648</a:t>
            </a:r>
            <a:endParaRPr b="1"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503375" y="3749700"/>
            <a:ext cx="4014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zipcode --225435.47435 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accommodates --41626.87376 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bedrooms -- 39204.68289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bathrooms -- 31777.27042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Google Shape;238;p31"/>
          <p:cNvGraphicFramePr/>
          <p:nvPr/>
        </p:nvGraphicFramePr>
        <p:xfrm>
          <a:off x="411200" y="13290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{B77195FA-16DC-4F1E-B511-FF130F43313C}</a:tableStyleId>
              </a:tblPr>
              <a:tblGrid>
                <a:gridCol w="1780300"/>
                <a:gridCol w="1347775"/>
                <a:gridCol w="2010675"/>
                <a:gridCol w="1457350"/>
                <a:gridCol w="1904275"/>
              </a:tblGrid>
              <a:tr h="62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opt_n_tree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Run time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MSE_Train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MSE_Test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96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n.tree = 1000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Inter.depth = 2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Shrinkage</a:t>
                      </a:r>
                      <a:r>
                        <a:rPr lang="en"/>
                        <a:t> = 0.01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469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About 5 mins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0.165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0.211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n.tree = 1000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Inter.depth =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Shrinkage = 0.01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About 8 mins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0.139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0.203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n.tree = 1000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Inter.depth = 2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Shrinkage =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0.005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984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About 10 mins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0.168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0.212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9" name="Google Shape;239;p31"/>
          <p:cNvSpPr/>
          <p:nvPr/>
        </p:nvSpPr>
        <p:spPr>
          <a:xfrm>
            <a:off x="8307075" y="4113000"/>
            <a:ext cx="161100" cy="241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55E6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175" y="0"/>
            <a:ext cx="1000825" cy="3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/>
          <p:nvPr/>
        </p:nvSpPr>
        <p:spPr>
          <a:xfrm>
            <a:off x="8307075" y="3245450"/>
            <a:ext cx="161100" cy="24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/>
          <p:nvPr/>
        </p:nvSpPr>
        <p:spPr>
          <a:xfrm>
            <a:off x="5235400" y="4132450"/>
            <a:ext cx="161100" cy="241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55E6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Parameters and Results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694450" y="7252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4277450" y="1559325"/>
            <a:ext cx="3999900" cy="21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Overview and Objectives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Linear Regression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Ridge &amp; Lasso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Boosting Trees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Bagging &amp; Random Forest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Summary &amp; Conclusion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175" y="0"/>
            <a:ext cx="1000825" cy="3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725" y="1703963"/>
            <a:ext cx="2065350" cy="21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 </a:t>
            </a:r>
            <a:r>
              <a:rPr lang="en"/>
              <a:t>&amp; Random Forest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idx="4294967295" type="title"/>
          </p:nvPr>
        </p:nvSpPr>
        <p:spPr>
          <a:xfrm>
            <a:off x="430575" y="32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the model</a:t>
            </a:r>
            <a:r>
              <a:rPr lang="en"/>
              <a:t> </a:t>
            </a:r>
            <a:endParaRPr/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175" y="0"/>
            <a:ext cx="1000825" cy="3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/>
        </p:nvSpPr>
        <p:spPr>
          <a:xfrm rot="-5400000">
            <a:off x="3594550" y="2674925"/>
            <a:ext cx="135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Log  Price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3"/>
          <p:cNvSpPr txBox="1"/>
          <p:nvPr/>
        </p:nvSpPr>
        <p:spPr>
          <a:xfrm>
            <a:off x="6003238" y="4026000"/>
            <a:ext cx="135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# of Bathrooms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4888450" y="10177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                   </a:t>
            </a:r>
            <a:r>
              <a:rPr b="1" lang="en" sz="16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OOB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58" name="Google Shape;258;p33"/>
          <p:cNvSpPr txBox="1"/>
          <p:nvPr>
            <p:ph idx="4294967295" type="body"/>
          </p:nvPr>
        </p:nvSpPr>
        <p:spPr>
          <a:xfrm>
            <a:off x="311700" y="1215900"/>
            <a:ext cx="3533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</a:t>
            </a:r>
            <a:r>
              <a:rPr lang="en"/>
              <a:t>hole training set is too large to handle: split it again!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14 variables at each splits.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OOB stop decreasing after building 200 trees.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5E696C"/>
                </a:solidFill>
                <a:latin typeface="Arial"/>
                <a:ea typeface="Arial"/>
                <a:cs typeface="Arial"/>
                <a:sym typeface="Arial"/>
              </a:rPr>
              <a:t>Mean of squared residuals: 0.1782594</a:t>
            </a:r>
            <a:endParaRPr/>
          </a:p>
        </p:txBody>
      </p:sp>
      <p:pic>
        <p:nvPicPr>
          <p:cNvPr id="259" name="Google Shape;259;p33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6200" y="1409989"/>
            <a:ext cx="4688700" cy="289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1125" y="1572875"/>
            <a:ext cx="4901174" cy="27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idx="4294967295" type="title"/>
          </p:nvPr>
        </p:nvSpPr>
        <p:spPr>
          <a:xfrm>
            <a:off x="311700" y="20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Illustration</a:t>
            </a:r>
            <a:endParaRPr/>
          </a:p>
        </p:txBody>
      </p:sp>
      <p:sp>
        <p:nvSpPr>
          <p:cNvPr id="266" name="Google Shape;266;p34"/>
          <p:cNvSpPr txBox="1"/>
          <p:nvPr>
            <p:ph idx="4294967295" type="body"/>
          </p:nvPr>
        </p:nvSpPr>
        <p:spPr>
          <a:xfrm>
            <a:off x="186275" y="746750"/>
            <a:ext cx="6662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sz="1200">
                <a:solidFill>
                  <a:schemeClr val="accent1"/>
                </a:solidFill>
              </a:rPr>
              <a:t>The prediction is </a:t>
            </a:r>
            <a:r>
              <a:rPr lang="en" sz="1200">
                <a:solidFill>
                  <a:schemeClr val="accent1"/>
                </a:solidFill>
              </a:rPr>
              <a:t>approximately equal</a:t>
            </a:r>
            <a:r>
              <a:rPr lang="en" sz="1200">
                <a:solidFill>
                  <a:schemeClr val="accent1"/>
                </a:solidFill>
              </a:rPr>
              <a:t> to the real log_price in test dataset. </a:t>
            </a:r>
            <a:endParaRPr sz="1200">
              <a:solidFill>
                <a:schemeClr val="accen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sz="1200">
                <a:solidFill>
                  <a:schemeClr val="accent1"/>
                </a:solidFill>
              </a:rPr>
              <a:t>Room type, accommodation and location have most influence on the price on houses.</a:t>
            </a:r>
            <a:endParaRPr sz="1200">
              <a:solidFill>
                <a:schemeClr val="accent1"/>
              </a:solidFill>
            </a:endParaRPr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175" y="0"/>
            <a:ext cx="1000825" cy="3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 txBox="1"/>
          <p:nvPr/>
        </p:nvSpPr>
        <p:spPr>
          <a:xfrm rot="-5400000">
            <a:off x="3594550" y="2674925"/>
            <a:ext cx="135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Log  Price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34"/>
          <p:cNvSpPr txBox="1"/>
          <p:nvPr>
            <p:ph idx="4294967295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Xxxxxxx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xxxxx</a:t>
            </a:r>
            <a:endParaRPr/>
          </a:p>
        </p:txBody>
      </p:sp>
      <p:pic>
        <p:nvPicPr>
          <p:cNvPr id="270" name="Google Shape;27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91375"/>
            <a:ext cx="4425173" cy="31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75" y="1450250"/>
            <a:ext cx="4343851" cy="28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&amp; Conclusions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r>
              <a:rPr lang="en"/>
              <a:t> Faced</a:t>
            </a:r>
            <a:endParaRPr/>
          </a:p>
        </p:txBody>
      </p:sp>
      <p:sp>
        <p:nvSpPr>
          <p:cNvPr id="282" name="Google Shape;282;p36"/>
          <p:cNvSpPr txBox="1"/>
          <p:nvPr>
            <p:ph idx="1" type="body"/>
          </p:nvPr>
        </p:nvSpPr>
        <p:spPr>
          <a:xfrm>
            <a:off x="257625" y="1152475"/>
            <a:ext cx="4077600" cy="3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Cleaning dataset especially parsing out amenities features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Making sure test data is aligned across models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Computationally </a:t>
            </a:r>
            <a:r>
              <a:rPr lang="en" sz="1500">
                <a:solidFill>
                  <a:srgbClr val="000000"/>
                </a:solidFill>
              </a:rPr>
              <a:t>heavier</a:t>
            </a:r>
            <a:r>
              <a:rPr lang="en" sz="1500">
                <a:solidFill>
                  <a:srgbClr val="000000"/>
                </a:solidFill>
              </a:rPr>
              <a:t> models were difficult to use given time and resources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Using certain categorical variables in regression 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175" y="0"/>
            <a:ext cx="1000825" cy="3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625" y="1169850"/>
            <a:ext cx="4503975" cy="3376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700"/>
              <a:t>Test MSE </a:t>
            </a:r>
            <a:r>
              <a:rPr lang="en" sz="7700"/>
              <a:t>0.178</a:t>
            </a:r>
            <a:endParaRPr sz="7700"/>
          </a:p>
        </p:txBody>
      </p:sp>
      <p:sp>
        <p:nvSpPr>
          <p:cNvPr id="290" name="Google Shape;290;p37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Random Forest had </a:t>
            </a:r>
            <a:r>
              <a:rPr b="1" lang="en"/>
              <a:t>the</a:t>
            </a:r>
            <a:r>
              <a:rPr b="1" lang="en"/>
              <a:t> lowest Test MSE and is our best model</a:t>
            </a:r>
            <a:endParaRPr b="1"/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175" y="0"/>
            <a:ext cx="1000825" cy="3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7"/>
          <p:cNvSpPr/>
          <p:nvPr/>
        </p:nvSpPr>
        <p:spPr>
          <a:xfrm>
            <a:off x="5273550" y="1596250"/>
            <a:ext cx="2865600" cy="1693800"/>
          </a:xfrm>
          <a:prstGeom prst="ellipse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98" name="Google Shape;298;p38"/>
          <p:cNvSpPr/>
          <p:nvPr/>
        </p:nvSpPr>
        <p:spPr>
          <a:xfrm>
            <a:off x="2667525" y="1253975"/>
            <a:ext cx="6051600" cy="8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8"/>
          <p:cNvSpPr/>
          <p:nvPr/>
        </p:nvSpPr>
        <p:spPr>
          <a:xfrm>
            <a:off x="424825" y="1253975"/>
            <a:ext cx="2502900" cy="839400"/>
          </a:xfrm>
          <a:prstGeom prst="homePlate">
            <a:avLst>
              <a:gd fmla="val 26719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8"/>
          <p:cNvSpPr txBox="1"/>
          <p:nvPr>
            <p:ph idx="4294967295" type="body"/>
          </p:nvPr>
        </p:nvSpPr>
        <p:spPr>
          <a:xfrm>
            <a:off x="539675" y="1254204"/>
            <a:ext cx="2422500" cy="8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Computational Limits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301" name="Google Shape;301;p38"/>
          <p:cNvSpPr txBox="1"/>
          <p:nvPr>
            <p:ph idx="4294967295" type="body"/>
          </p:nvPr>
        </p:nvSpPr>
        <p:spPr>
          <a:xfrm>
            <a:off x="2773950" y="1254150"/>
            <a:ext cx="59451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1500">
                <a:solidFill>
                  <a:schemeClr val="lt1"/>
                </a:solidFill>
              </a:rPr>
              <a:t>While Random Forest had the lowest MSE for this business question and test set, this model required time and resources to trai</a:t>
            </a:r>
            <a:r>
              <a:rPr lang="en" sz="1500">
                <a:solidFill>
                  <a:schemeClr val="lt1"/>
                </a:solidFill>
              </a:rPr>
              <a:t>n</a:t>
            </a:r>
            <a:endParaRPr sz="1500">
              <a:solidFill>
                <a:schemeClr val="lt1"/>
              </a:solidFill>
            </a:endParaRPr>
          </a:p>
          <a:p>
            <a:pPr indent="-297656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1175">
                <a:solidFill>
                  <a:schemeClr val="lt1"/>
                </a:solidFill>
              </a:rPr>
              <a:t>With more time to train more trees, MSE may have reduced</a:t>
            </a:r>
            <a:endParaRPr sz="1175">
              <a:solidFill>
                <a:schemeClr val="lt1"/>
              </a:solidFill>
            </a:endParaRPr>
          </a:p>
        </p:txBody>
      </p:sp>
      <p:sp>
        <p:nvSpPr>
          <p:cNvPr id="302" name="Google Shape;302;p38"/>
          <p:cNvSpPr/>
          <p:nvPr/>
        </p:nvSpPr>
        <p:spPr>
          <a:xfrm>
            <a:off x="2667575" y="2248225"/>
            <a:ext cx="6051600" cy="90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8"/>
          <p:cNvSpPr/>
          <p:nvPr/>
        </p:nvSpPr>
        <p:spPr>
          <a:xfrm>
            <a:off x="424825" y="2248225"/>
            <a:ext cx="2537400" cy="903000"/>
          </a:xfrm>
          <a:prstGeom prst="homePlate">
            <a:avLst>
              <a:gd fmla="val 26719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8"/>
          <p:cNvSpPr txBox="1"/>
          <p:nvPr>
            <p:ph idx="4294967295" type="body"/>
          </p:nvPr>
        </p:nvSpPr>
        <p:spPr>
          <a:xfrm>
            <a:off x="539675" y="2248479"/>
            <a:ext cx="2422500" cy="9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Cleaning Data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305" name="Google Shape;305;p38"/>
          <p:cNvSpPr txBox="1"/>
          <p:nvPr>
            <p:ph idx="4294967295" type="body"/>
          </p:nvPr>
        </p:nvSpPr>
        <p:spPr>
          <a:xfrm>
            <a:off x="2774175" y="2248375"/>
            <a:ext cx="5818200" cy="9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1500">
                <a:solidFill>
                  <a:schemeClr val="lt1"/>
                </a:solidFill>
              </a:rPr>
              <a:t>A clean dataset / careful feature engineering is crucial to train models for optimal results</a:t>
            </a:r>
            <a:endParaRPr sz="1500">
              <a:solidFill>
                <a:schemeClr val="lt1"/>
              </a:solidFill>
            </a:endParaRPr>
          </a:p>
          <a:p>
            <a:pPr indent="-297656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1175">
                <a:solidFill>
                  <a:schemeClr val="lt1"/>
                </a:solidFill>
              </a:rPr>
              <a:t>Treating missing values and categorical variables is a key step before model training</a:t>
            </a:r>
            <a:endParaRPr sz="1175">
              <a:solidFill>
                <a:schemeClr val="lt1"/>
              </a:solidFill>
            </a:endParaRPr>
          </a:p>
        </p:txBody>
      </p:sp>
      <p:sp>
        <p:nvSpPr>
          <p:cNvPr id="306" name="Google Shape;306;p38"/>
          <p:cNvSpPr/>
          <p:nvPr/>
        </p:nvSpPr>
        <p:spPr>
          <a:xfrm>
            <a:off x="2667575" y="3318825"/>
            <a:ext cx="6051600" cy="90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8"/>
          <p:cNvSpPr/>
          <p:nvPr/>
        </p:nvSpPr>
        <p:spPr>
          <a:xfrm>
            <a:off x="424825" y="3318748"/>
            <a:ext cx="2569200" cy="902700"/>
          </a:xfrm>
          <a:prstGeom prst="homePlate">
            <a:avLst>
              <a:gd fmla="val 26719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8"/>
          <p:cNvSpPr txBox="1"/>
          <p:nvPr>
            <p:ph idx="4294967295" type="body"/>
          </p:nvPr>
        </p:nvSpPr>
        <p:spPr>
          <a:xfrm>
            <a:off x="539675" y="3385875"/>
            <a:ext cx="2320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Conceptual Understanding of Supervised ML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309" name="Google Shape;309;p38"/>
          <p:cNvSpPr txBox="1"/>
          <p:nvPr>
            <p:ph idx="4294967295" type="body"/>
          </p:nvPr>
        </p:nvSpPr>
        <p:spPr>
          <a:xfrm>
            <a:off x="2773950" y="3318675"/>
            <a:ext cx="5818200" cy="9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Models take a lot of time and resources to train and test</a:t>
            </a:r>
            <a:endParaRPr sz="1300">
              <a:solidFill>
                <a:schemeClr val="lt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" sz="1100">
                <a:solidFill>
                  <a:schemeClr val="lt1"/>
                </a:solidFill>
              </a:rPr>
              <a:t>It is essential to understand the core concepts to then fine tune the model optimally </a:t>
            </a:r>
            <a:r>
              <a:rPr lang="en" sz="1100">
                <a:solidFill>
                  <a:schemeClr val="lt1"/>
                </a:solidFill>
              </a:rPr>
              <a:t>through</a:t>
            </a:r>
            <a:r>
              <a:rPr lang="en" sz="1100">
                <a:solidFill>
                  <a:schemeClr val="lt1"/>
                </a:solidFill>
              </a:rPr>
              <a:t> the hyperparameters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310" name="Google Shape;3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175" y="0"/>
            <a:ext cx="1000825" cy="3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</a:t>
            </a:r>
            <a:endParaRPr sz="3000"/>
          </a:p>
        </p:txBody>
      </p:sp>
      <p:sp>
        <p:nvSpPr>
          <p:cNvPr id="316" name="Google Shape;316;p39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Q&amp;A</a:t>
            </a:r>
            <a:endParaRPr sz="1400"/>
          </a:p>
        </p:txBody>
      </p:sp>
      <p:pic>
        <p:nvPicPr>
          <p:cNvPr id="317" name="Google Shape;317;p39"/>
          <p:cNvPicPr preferRelativeResize="0"/>
          <p:nvPr/>
        </p:nvPicPr>
        <p:blipFill rotWithShape="1">
          <a:blip r:embed="rId3">
            <a:alphaModFix/>
          </a:blip>
          <a:srcRect b="0" l="8337" r="14316" t="0"/>
          <a:stretch/>
        </p:blipFill>
        <p:spPr>
          <a:xfrm>
            <a:off x="3211250" y="0"/>
            <a:ext cx="59685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&amp; Objectives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175" y="0"/>
            <a:ext cx="1000825" cy="3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5276450" y="872250"/>
            <a:ext cx="3180600" cy="29862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Predict listing prices of Airbnbs in major U.S. cities based on characteristics 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316300" y="608700"/>
            <a:ext cx="3837000" cy="3673200"/>
          </a:xfrm>
          <a:prstGeom prst="rect">
            <a:avLst/>
          </a:prstGeom>
          <a:ln cap="flat" cmpd="sng" w="28575">
            <a:solidFill>
              <a:srgbClr val="F55E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000">
                <a:solidFill>
                  <a:srgbClr val="F55E6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OBJECTIVE</a:t>
            </a:r>
            <a:r>
              <a:rPr b="1" lang="en" sz="4000">
                <a:solidFill>
                  <a:srgbClr val="F55E61"/>
                </a:solidFill>
              </a:rPr>
              <a:t> </a:t>
            </a:r>
            <a:endParaRPr sz="4000">
              <a:solidFill>
                <a:srgbClr val="F55E6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4481175" y="3867125"/>
            <a:ext cx="43824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 of the work</a:t>
            </a:r>
            <a:endParaRPr/>
          </a:p>
        </p:txBody>
      </p:sp>
      <p:grpSp>
        <p:nvGrpSpPr>
          <p:cNvPr id="87" name="Google Shape;87;p17"/>
          <p:cNvGrpSpPr/>
          <p:nvPr/>
        </p:nvGrpSpPr>
        <p:grpSpPr>
          <a:xfrm>
            <a:off x="3761725" y="906898"/>
            <a:ext cx="4977452" cy="752756"/>
            <a:chOff x="424813" y="1177875"/>
            <a:chExt cx="8294371" cy="849900"/>
          </a:xfrm>
        </p:grpSpPr>
        <p:sp>
          <p:nvSpPr>
            <p:cNvPr id="88" name="Google Shape;88;p17"/>
            <p:cNvSpPr/>
            <p:nvPr/>
          </p:nvSpPr>
          <p:spPr>
            <a:xfrm>
              <a:off x="2927684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424813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7"/>
          <p:cNvSpPr txBox="1"/>
          <p:nvPr>
            <p:ph idx="4294967295" type="body"/>
          </p:nvPr>
        </p:nvSpPr>
        <p:spPr>
          <a:xfrm>
            <a:off x="3830659" y="907139"/>
            <a:ext cx="1453800" cy="7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Hosts: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" name="Google Shape;91;p17"/>
          <p:cNvSpPr txBox="1"/>
          <p:nvPr>
            <p:ph idx="4294967295" type="body"/>
          </p:nvPr>
        </p:nvSpPr>
        <p:spPr>
          <a:xfrm>
            <a:off x="5595486" y="907100"/>
            <a:ext cx="3067500" cy="7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E</a:t>
            </a:r>
            <a:r>
              <a:rPr lang="en" sz="1500">
                <a:solidFill>
                  <a:schemeClr val="lt1"/>
                </a:solidFill>
              </a:rPr>
              <a:t>valuates what their Airbnb prices should be compared to the market </a:t>
            </a:r>
            <a:endParaRPr sz="1500">
              <a:solidFill>
                <a:schemeClr val="lt1"/>
              </a:solidFill>
            </a:endParaRPr>
          </a:p>
        </p:txBody>
      </p:sp>
      <p:grpSp>
        <p:nvGrpSpPr>
          <p:cNvPr id="92" name="Google Shape;92;p17"/>
          <p:cNvGrpSpPr/>
          <p:nvPr/>
        </p:nvGrpSpPr>
        <p:grpSpPr>
          <a:xfrm>
            <a:off x="3761725" y="1771369"/>
            <a:ext cx="4977445" cy="752767"/>
            <a:chOff x="424813" y="2075689"/>
            <a:chExt cx="8294360" cy="849912"/>
          </a:xfrm>
        </p:grpSpPr>
        <p:sp>
          <p:nvSpPr>
            <p:cNvPr id="93" name="Google Shape;93;p17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424813" y="2075701"/>
              <a:ext cx="30555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7"/>
          <p:cNvSpPr txBox="1"/>
          <p:nvPr>
            <p:ph idx="4294967295" type="body"/>
          </p:nvPr>
        </p:nvSpPr>
        <p:spPr>
          <a:xfrm>
            <a:off x="3830659" y="1729442"/>
            <a:ext cx="1453800" cy="7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Visitors: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7"/>
          <p:cNvSpPr txBox="1"/>
          <p:nvPr>
            <p:ph idx="4294967295" type="body"/>
          </p:nvPr>
        </p:nvSpPr>
        <p:spPr>
          <a:xfrm>
            <a:off x="5595486" y="1771536"/>
            <a:ext cx="3067500" cy="7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D</a:t>
            </a:r>
            <a:r>
              <a:rPr lang="en" sz="1500">
                <a:solidFill>
                  <a:schemeClr val="lt1"/>
                </a:solidFill>
              </a:rPr>
              <a:t>ecipher the value of the deal they are getting </a:t>
            </a:r>
            <a:endParaRPr sz="1500">
              <a:solidFill>
                <a:schemeClr val="lt1"/>
              </a:solidFill>
            </a:endParaRPr>
          </a:p>
        </p:txBody>
      </p:sp>
      <p:grpSp>
        <p:nvGrpSpPr>
          <p:cNvPr id="97" name="Google Shape;97;p17"/>
          <p:cNvGrpSpPr/>
          <p:nvPr/>
        </p:nvGrpSpPr>
        <p:grpSpPr>
          <a:xfrm>
            <a:off x="3761726" y="2636010"/>
            <a:ext cx="4977445" cy="1166108"/>
            <a:chOff x="424813" y="2974405"/>
            <a:chExt cx="8294360" cy="849933"/>
          </a:xfrm>
        </p:grpSpPr>
        <p:sp>
          <p:nvSpPr>
            <p:cNvPr id="98" name="Google Shape;98;p17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424813" y="297440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7"/>
          <p:cNvSpPr txBox="1"/>
          <p:nvPr>
            <p:ph idx="4294967295" type="body"/>
          </p:nvPr>
        </p:nvSpPr>
        <p:spPr>
          <a:xfrm>
            <a:off x="3830659" y="2842693"/>
            <a:ext cx="1453800" cy="7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Third-Party Pricing Tool: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" name="Google Shape;101;p17"/>
          <p:cNvSpPr txBox="1"/>
          <p:nvPr>
            <p:ph idx="4294967295" type="body"/>
          </p:nvPr>
        </p:nvSpPr>
        <p:spPr>
          <a:xfrm>
            <a:off x="5595485" y="2635907"/>
            <a:ext cx="30675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E</a:t>
            </a:r>
            <a:r>
              <a:rPr lang="en" sz="1500">
                <a:solidFill>
                  <a:schemeClr val="lt1"/>
                </a:solidFill>
              </a:rPr>
              <a:t>valuate prices as a third party, and eliminate any stakeholder-bias that may exist in the existing Airbnb “Smart Pricing” tool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175" y="0"/>
            <a:ext cx="1000825" cy="3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type="title"/>
          </p:nvPr>
        </p:nvSpPr>
        <p:spPr>
          <a:xfrm>
            <a:off x="318850" y="824675"/>
            <a:ext cx="351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the project worth undertaking?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359400" y="2412575"/>
            <a:ext cx="31602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Increase market efficiency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supply &amp; demand 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Reduces opportunity costs for participants in competitive markets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732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783300" y="2277800"/>
            <a:ext cx="7577400" cy="19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800"/>
              <a:buChar char="●"/>
            </a:pPr>
            <a:r>
              <a:rPr b="1" lang="en">
                <a:solidFill>
                  <a:srgbClr val="F55E61"/>
                </a:solidFill>
              </a:rPr>
              <a:t>Conduct an exploratory analysis of the dataset </a:t>
            </a:r>
            <a:endParaRPr b="1">
              <a:solidFill>
                <a:srgbClr val="F55E6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800"/>
              <a:buChar char="●"/>
            </a:pPr>
            <a:r>
              <a:rPr b="1" lang="en">
                <a:solidFill>
                  <a:srgbClr val="F55E61"/>
                </a:solidFill>
              </a:rPr>
              <a:t>Clean the data to treat missing values and unusable features for Machine Learning </a:t>
            </a:r>
            <a:endParaRPr b="1">
              <a:solidFill>
                <a:srgbClr val="F55E6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800"/>
              <a:buChar char="●"/>
            </a:pPr>
            <a:r>
              <a:rPr b="1" lang="en">
                <a:solidFill>
                  <a:srgbClr val="F55E61"/>
                </a:solidFill>
              </a:rPr>
              <a:t>Implement a variety of Machine Learning models</a:t>
            </a:r>
            <a:endParaRPr b="1">
              <a:solidFill>
                <a:srgbClr val="F55E6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800"/>
              <a:buChar char="●"/>
            </a:pPr>
            <a:r>
              <a:rPr b="1" lang="en">
                <a:solidFill>
                  <a:srgbClr val="F55E61"/>
                </a:solidFill>
              </a:rPr>
              <a:t>Evaluate the performance of each model and compare results</a:t>
            </a:r>
            <a:endParaRPr b="1">
              <a:solidFill>
                <a:srgbClr val="F55E61"/>
              </a:solidFill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175" y="0"/>
            <a:ext cx="1000825" cy="3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/>
          <p:nvPr/>
        </p:nvSpPr>
        <p:spPr>
          <a:xfrm>
            <a:off x="0" y="1312889"/>
            <a:ext cx="2726700" cy="669000"/>
          </a:xfrm>
          <a:prstGeom prst="homePlate">
            <a:avLst>
              <a:gd fmla="val 50000" name="adj"/>
            </a:avLst>
          </a:prstGeom>
          <a:solidFill>
            <a:srgbClr val="DE44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EDA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2263425" y="1312675"/>
            <a:ext cx="2541300" cy="669000"/>
          </a:xfrm>
          <a:prstGeom prst="chevron">
            <a:avLst>
              <a:gd fmla="val 50000" name="adj"/>
            </a:avLst>
          </a:prstGeom>
          <a:solidFill>
            <a:srgbClr val="EF5C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Cleaning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4329974" y="1312675"/>
            <a:ext cx="2541300" cy="669000"/>
          </a:xfrm>
          <a:prstGeom prst="chevron">
            <a:avLst>
              <a:gd fmla="val 50000" name="adj"/>
            </a:avLst>
          </a:prstGeom>
          <a:solidFill>
            <a:srgbClr val="F27B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Machine Learning Models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6396739" y="1312675"/>
            <a:ext cx="2541300" cy="669000"/>
          </a:xfrm>
          <a:prstGeom prst="chevron">
            <a:avLst>
              <a:gd fmla="val 50000" name="adj"/>
            </a:avLst>
          </a:prstGeom>
          <a:solidFill>
            <a:srgbClr val="F698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54800" y="4057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 </a:t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7024350" y="800700"/>
            <a:ext cx="1228800" cy="1155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5360176" y="1557625"/>
            <a:ext cx="1453800" cy="1396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7006500" y="2425201"/>
            <a:ext cx="1608900" cy="1523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7006492" y="898045"/>
            <a:ext cx="126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29</a:t>
            </a:r>
            <a:endParaRPr b="1" sz="2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Variables</a:t>
            </a:r>
            <a:endParaRPr sz="16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5397548" y="1798319"/>
            <a:ext cx="136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72,955</a:t>
            </a:r>
            <a:endParaRPr b="1" sz="2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Total clean rows</a:t>
            </a:r>
            <a:endParaRPr sz="16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6929996" y="2724652"/>
            <a:ext cx="176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70:30</a:t>
            </a:r>
            <a:endParaRPr sz="2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Training:Testing</a:t>
            </a:r>
            <a:endParaRPr sz="16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7" name="Google Shape;127;p19"/>
          <p:cNvSpPr txBox="1"/>
          <p:nvPr>
            <p:ph idx="4294967295" type="body"/>
          </p:nvPr>
        </p:nvSpPr>
        <p:spPr>
          <a:xfrm>
            <a:off x="311700" y="4568875"/>
            <a:ext cx="838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</a:rPr>
              <a:t>Data Source - Kaggle (https://www.kaggle.com/rudymizrahi/airbnb-listings-in-major-us-cities-deloitte-ml)</a:t>
            </a:r>
            <a:endParaRPr sz="5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444175" y="1031800"/>
            <a:ext cx="4788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19 Categorical Variables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10 Numeric Variables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354800" y="2009225"/>
            <a:ext cx="1130100" cy="2124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DROPPED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'Id'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'Name'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'Last_review'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'Host_since'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'Description'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'First_review’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'Thumbnail_url'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'Latitude'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'Longitude'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'Zipcode'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1592975" y="1685975"/>
            <a:ext cx="2238600" cy="2932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TURNED TO DUMMIES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(186 Variables) 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'Host_has_profile_pic'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'Host_identity_verified'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'Instant_bookable'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'Number_of_reviews'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'Review_scores_rating'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'Cancellation_policy’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'Cleaning_fee'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Property_type'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'Room_type'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'Amenities’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'Bathrooms'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'Bed_type'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'City'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‘Neighborhood’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175" y="0"/>
            <a:ext cx="1000825" cy="3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3939648" y="3048900"/>
            <a:ext cx="1924200" cy="13161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NUMERIC VARIABLES KEPT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'Log_price'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'Host_response_rate'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'Review_scores_rating'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‘Accommodates'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'Number_of_reviews'</a:t>
            </a:r>
            <a:endParaRPr sz="105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Descriptive metrics about our dataset helped inform our business question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65000" y="1409725"/>
            <a:ext cx="85206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While the averages were helpful in broadly </a:t>
            </a:r>
            <a:r>
              <a:rPr lang="en"/>
              <a:t>understanding the dataset, they were probably subject to outliers in the data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Using log price vs actual prices helped to scale the target variable across our analyses</a:t>
            </a:r>
            <a:endParaRPr/>
          </a:p>
        </p:txBody>
      </p:sp>
      <p:graphicFrame>
        <p:nvGraphicFramePr>
          <p:cNvPr id="139" name="Google Shape;139;p20"/>
          <p:cNvGraphicFramePr/>
          <p:nvPr/>
        </p:nvGraphicFramePr>
        <p:xfrm>
          <a:off x="4024175" y="248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{B77195FA-16DC-4F1E-B511-FF130F43313C}</a:tableStyleId>
              </a:tblPr>
              <a:tblGrid>
                <a:gridCol w="786450"/>
                <a:gridCol w="786450"/>
                <a:gridCol w="786450"/>
                <a:gridCol w="786450"/>
                <a:gridCol w="786450"/>
                <a:gridCol w="786450"/>
              </a:tblGrid>
              <a:tr h="72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12121"/>
                          </a:solidFill>
                        </a:rPr>
                        <a:t>Avg Log Price</a:t>
                      </a:r>
                      <a:endParaRPr sz="1000">
                        <a:solidFill>
                          <a:srgbClr val="21212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 Bedrooms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 Beds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 Bathroom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 Log Price for SF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 Log Price for Chicago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4.78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1.27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1.71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1.23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5.17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4.62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175" y="0"/>
            <a:ext cx="1000825" cy="3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50" y="2064950"/>
            <a:ext cx="3425899" cy="23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311700" y="477438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plots of features against price</a:t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11700" y="1208388"/>
            <a:ext cx="85206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Investigating the relationship between variables, such as number of beds and capacity of airbnb with price, at a broad level allowed us to better understand  the dataset and create relevant hypotheses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 b="3128" l="3297" r="0" t="0"/>
          <a:stretch/>
        </p:blipFill>
        <p:spPr>
          <a:xfrm>
            <a:off x="584650" y="2283600"/>
            <a:ext cx="3282075" cy="249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 rot="-5400000">
            <a:off x="-232100" y="3039750"/>
            <a:ext cx="135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Mean Price ($)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1853088" y="4698625"/>
            <a:ext cx="135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# of Beds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668750" y="1757850"/>
            <a:ext cx="297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55E6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Price on # of Beds</a:t>
            </a:r>
            <a:endParaRPr b="1" sz="1600">
              <a:solidFill>
                <a:srgbClr val="F55E6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52" name="Google Shape;152;p21"/>
          <p:cNvGrpSpPr/>
          <p:nvPr/>
        </p:nvGrpSpPr>
        <p:grpSpPr>
          <a:xfrm>
            <a:off x="4648199" y="2228466"/>
            <a:ext cx="3597517" cy="2833184"/>
            <a:chOff x="192825" y="1168025"/>
            <a:chExt cx="4804376" cy="3631356"/>
          </a:xfrm>
        </p:grpSpPr>
        <p:pic>
          <p:nvPicPr>
            <p:cNvPr id="153" name="Google Shape;15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600" y="1168025"/>
              <a:ext cx="4527601" cy="33233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21"/>
            <p:cNvSpPr txBox="1"/>
            <p:nvPr/>
          </p:nvSpPr>
          <p:spPr>
            <a:xfrm>
              <a:off x="1433130" y="4325981"/>
              <a:ext cx="2600700" cy="47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Capacity (# of people)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5" name="Google Shape;155;p21"/>
            <p:cNvSpPr txBox="1"/>
            <p:nvPr/>
          </p:nvSpPr>
          <p:spPr>
            <a:xfrm rot="-5400000">
              <a:off x="-133425" y="2285057"/>
              <a:ext cx="11457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Price  ($)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56" name="Google Shape;156;p21"/>
          <p:cNvSpPr txBox="1"/>
          <p:nvPr/>
        </p:nvSpPr>
        <p:spPr>
          <a:xfrm>
            <a:off x="7991100" y="2214900"/>
            <a:ext cx="785700" cy="30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6FA8DC"/>
                </a:solidFill>
                <a:latin typeface="Lato"/>
                <a:ea typeface="Lato"/>
                <a:cs typeface="Lato"/>
                <a:sym typeface="Lato"/>
              </a:rPr>
              <a:t>Median Price</a:t>
            </a:r>
            <a:endParaRPr b="1" sz="800">
              <a:solidFill>
                <a:srgbClr val="6FA8D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8027950" y="2626550"/>
            <a:ext cx="703200" cy="30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99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Mean Price</a:t>
            </a:r>
            <a:endParaRPr b="1" sz="800">
              <a:solidFill>
                <a:srgbClr val="FF99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7781925" y="4025150"/>
            <a:ext cx="703200" cy="4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Mean Price </a:t>
            </a:r>
            <a:endParaRPr b="1" sz="8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Per-person</a:t>
            </a:r>
            <a:endParaRPr b="1" sz="8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5037400" y="1588625"/>
            <a:ext cx="2559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55E6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Price on Capacity</a:t>
            </a:r>
            <a:r>
              <a:rPr b="1" lang="en" sz="3200">
                <a:solidFill>
                  <a:srgbClr val="F55E6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3175" y="0"/>
            <a:ext cx="1000825" cy="3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